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8"/>
  </p:notesMasterIdLst>
  <p:sldIdLst>
    <p:sldId id="256" r:id="rId2"/>
    <p:sldId id="257" r:id="rId3"/>
    <p:sldId id="258" r:id="rId4"/>
    <p:sldId id="259" r:id="rId5"/>
    <p:sldId id="263" r:id="rId6"/>
    <p:sldId id="266" r:id="rId7"/>
    <p:sldId id="268" r:id="rId8"/>
    <p:sldId id="361" r:id="rId9"/>
    <p:sldId id="269" r:id="rId10"/>
    <p:sldId id="356" r:id="rId11"/>
    <p:sldId id="270" r:id="rId12"/>
    <p:sldId id="357" r:id="rId13"/>
    <p:sldId id="271" r:id="rId14"/>
    <p:sldId id="358" r:id="rId15"/>
    <p:sldId id="272" r:id="rId16"/>
    <p:sldId id="359" r:id="rId17"/>
    <p:sldId id="355" r:id="rId18"/>
    <p:sldId id="360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  <p:sldId id="337" r:id="rId84"/>
    <p:sldId id="338" r:id="rId85"/>
    <p:sldId id="339" r:id="rId86"/>
    <p:sldId id="340" r:id="rId87"/>
    <p:sldId id="341" r:id="rId88"/>
    <p:sldId id="342" r:id="rId89"/>
    <p:sldId id="343" r:id="rId90"/>
    <p:sldId id="344" r:id="rId91"/>
    <p:sldId id="345" r:id="rId92"/>
    <p:sldId id="346" r:id="rId93"/>
    <p:sldId id="347" r:id="rId94"/>
    <p:sldId id="348" r:id="rId95"/>
    <p:sldId id="349" r:id="rId96"/>
    <p:sldId id="350" r:id="rId97"/>
    <p:sldId id="351" r:id="rId98"/>
    <p:sldId id="352" r:id="rId99"/>
    <p:sldId id="353" r:id="rId100"/>
    <p:sldId id="354" r:id="rId101"/>
    <p:sldId id="267" r:id="rId102"/>
    <p:sldId id="265" r:id="rId103"/>
    <p:sldId id="264" r:id="rId104"/>
    <p:sldId id="260" r:id="rId105"/>
    <p:sldId id="262" r:id="rId106"/>
    <p:sldId id="261" r:id="rId10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61" autoAdjust="0"/>
    <p:restoredTop sz="94660"/>
  </p:normalViewPr>
  <p:slideViewPr>
    <p:cSldViewPr snapToGrid="0">
      <p:cViewPr varScale="1">
        <p:scale>
          <a:sx n="70" d="100"/>
          <a:sy n="70" d="100"/>
        </p:scale>
        <p:origin x="7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presProps" Target="pres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E033A1-78AC-4157-8412-5032B69D1C10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D98BCC-C9AB-4946-9667-79BC663B2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0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The  </a:t>
            </a:r>
            <a:r>
              <a:rPr lang="en-AU" dirty="0" err="1" smtClean="0"/>
              <a:t>Golgafrincham</a:t>
            </a:r>
            <a:r>
              <a:rPr lang="en-AU" dirty="0" smtClean="0"/>
              <a:t> people sent away the ’useless bloody</a:t>
            </a:r>
            <a:r>
              <a:rPr lang="en-AU" baseline="0" dirty="0" smtClean="0"/>
              <a:t> </a:t>
            </a:r>
            <a:r>
              <a:rPr lang="en-AU" baseline="0" dirty="0" err="1" smtClean="0"/>
              <a:t>loonies’</a:t>
            </a:r>
            <a:r>
              <a:rPr lang="en-AU" baseline="0" dirty="0" smtClean="0"/>
              <a:t> in Ark B.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98BCC-C9AB-4946-9667-79BC663B21C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1374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 self and Share how when</a:t>
            </a:r>
            <a:r>
              <a:rPr lang="en-AU" baseline="0" dirty="0" smtClean="0"/>
              <a:t> Samuel was a baby I suddenly realised the importance of my job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98BCC-C9AB-4946-9667-79BC663B21C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2857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Get</a:t>
            </a:r>
            <a:r>
              <a:rPr lang="en-AU" baseline="0" dirty="0" smtClean="0"/>
              <a:t> group to share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98BCC-C9AB-4946-9667-79BC663B21C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957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Share from</a:t>
            </a:r>
            <a:r>
              <a:rPr lang="en-AU" baseline="0" dirty="0" smtClean="0"/>
              <a:t> others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98BCC-C9AB-4946-9667-79BC663B21C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8095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Get others to share their experiences of literature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98BCC-C9AB-4946-9667-79BC663B21C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478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Macbeth</a:t>
            </a:r>
            <a:r>
              <a:rPr lang="en-AU" baseline="0" dirty="0" smtClean="0"/>
              <a:t> and Lady M pairs – in different relationships.   Circle with object and creating a poem.  Spider web with string.   Get them to share strategies that involve the sense.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98BCC-C9AB-4946-9667-79BC663B21C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1100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Talk to them about reading program at WC – text codes</a:t>
            </a:r>
            <a:r>
              <a:rPr lang="en-AU" baseline="0" dirty="0" smtClean="0"/>
              <a:t> etc.  Use a </a:t>
            </a:r>
            <a:r>
              <a:rPr lang="en-AU" baseline="0" dirty="0" err="1" smtClean="0"/>
              <a:t>diane</a:t>
            </a:r>
            <a:r>
              <a:rPr lang="en-AU" baseline="0" dirty="0" smtClean="0"/>
              <a:t> </a:t>
            </a:r>
            <a:r>
              <a:rPr lang="en-AU" baseline="0" dirty="0" err="1" smtClean="0"/>
              <a:t>fahey</a:t>
            </a:r>
            <a:r>
              <a:rPr lang="en-AU" baseline="0" dirty="0" smtClean="0"/>
              <a:t> poem and use the strategies.   Do with texts, own reading etc. </a:t>
            </a:r>
          </a:p>
          <a:p>
            <a:r>
              <a:rPr lang="en-AU" baseline="0" dirty="0" smtClean="0"/>
              <a:t>Show </a:t>
            </a:r>
            <a:r>
              <a:rPr lang="en-AU" baseline="0" dirty="0" err="1" smtClean="0"/>
              <a:t>lang</a:t>
            </a:r>
            <a:r>
              <a:rPr lang="en-AU" baseline="0" dirty="0" smtClean="0"/>
              <a:t> analysis samples from 12 wiki for strike out etc.  Show unit created with 8S.  Get them to share their own open and vulnerable learning strategies.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98BCC-C9AB-4946-9667-79BC663B21C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273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Use 12 wiki etc.  Get them to share theirs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98BCC-C9AB-4946-9667-79BC663B21C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917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Now talk to them about the Things A Map Won’t Show You text and teaching that text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98BCC-C9AB-4946-9667-79BC663B21CF}" type="slidenum">
              <a:rPr lang="en-US" smtClean="0"/>
              <a:t>104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008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948FB-6B36-48F3-A8EC-4E16858182B1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24199-485C-4CAE-B902-2637A71D55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013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948FB-6B36-48F3-A8EC-4E16858182B1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24199-485C-4CAE-B902-2637A71D55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730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948FB-6B36-48F3-A8EC-4E16858182B1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24199-485C-4CAE-B902-2637A71D55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438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948FB-6B36-48F3-A8EC-4E16858182B1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24199-485C-4CAE-B902-2637A71D55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563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948FB-6B36-48F3-A8EC-4E16858182B1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24199-485C-4CAE-B902-2637A71D55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351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948FB-6B36-48F3-A8EC-4E16858182B1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24199-485C-4CAE-B902-2637A71D55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323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948FB-6B36-48F3-A8EC-4E16858182B1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24199-485C-4CAE-B902-2637A71D55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185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948FB-6B36-48F3-A8EC-4E16858182B1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24199-485C-4CAE-B902-2637A71D55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26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948FB-6B36-48F3-A8EC-4E16858182B1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24199-485C-4CAE-B902-2637A71D55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15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948FB-6B36-48F3-A8EC-4E16858182B1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24199-485C-4CAE-B902-2637A71D55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372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948FB-6B36-48F3-A8EC-4E16858182B1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24199-485C-4CAE-B902-2637A71D55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553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7948FB-6B36-48F3-A8EC-4E16858182B1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24199-485C-4CAE-B902-2637A71D55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56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siblethinkingpz.org/VisibleThinking_html_files/03_ThinkingRoutines/03c_CoreRoutines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visiblethinkingpz.org/VisibleThinking_html_files/03_ThinkingRoutines/03d_UnderstandingRoutines.html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antirnaenglish.wikispaces.com/VATE+Workshop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antirnaenglish.wikispaces.com/Year+8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jp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antirnaenglish.wikispaces.com/VATE+Workshop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antirnaenglish.wikispaces.com/Independent+Readin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749" y="130690"/>
            <a:ext cx="9144000" cy="2387600"/>
          </a:xfrm>
        </p:spPr>
        <p:txBody>
          <a:bodyPr>
            <a:normAutofit/>
          </a:bodyPr>
          <a:lstStyle/>
          <a:p>
            <a:r>
              <a:rPr lang="en-AU" dirty="0" smtClean="0"/>
              <a:t>We would not be in Ark B</a:t>
            </a:r>
            <a:br>
              <a:rPr lang="en-AU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682852"/>
          </a:xfrm>
        </p:spPr>
        <p:txBody>
          <a:bodyPr>
            <a:normAutofit/>
          </a:bodyPr>
          <a:lstStyle/>
          <a:p>
            <a:pPr algn="l"/>
            <a:endParaRPr lang="en-AU" sz="1200" dirty="0"/>
          </a:p>
        </p:txBody>
      </p:sp>
    </p:spTree>
    <p:extLst>
      <p:ext uri="{BB962C8B-B14F-4D97-AF65-F5344CB8AC3E}">
        <p14:creationId xmlns:p14="http://schemas.microsoft.com/office/powerpoint/2010/main" val="116263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Obligatory cat picture number two</a:t>
            </a:r>
            <a:endParaRPr lang="en-US" dirty="0"/>
          </a:p>
        </p:txBody>
      </p:sp>
      <p:pic>
        <p:nvPicPr>
          <p:cNvPr id="4" name="Content Placeholder 3" descr="images-5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25336" y="2060811"/>
            <a:ext cx="5459105" cy="4176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00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20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161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987425"/>
            <a:ext cx="3932237" cy="4881563"/>
          </a:xfrm>
        </p:spPr>
        <p:txBody>
          <a:bodyPr/>
          <a:lstStyle/>
          <a:p>
            <a:r>
              <a:rPr lang="en-AU" dirty="0" smtClean="0"/>
              <a:t>The excitement of a student on being introduced to W H Auden through a poetry project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14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23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041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 smtClean="0"/>
              <a:t> 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AutoShape 2" descr="data:image/jpeg;base64,/9j/4AAQSkZJRgABAQAAAQABAAD/2wCEAAkGBhMSERUUExQWFRUWGBgYGBgYGB8bHBweGx0bGhwcHB4aHSYfHSAjHR8gHy8gIycpLC0sHB4xNTAqNSYsLCkBCQoKDgwOGg8PGiwiHyUqLCovKS4wKiwsLCwsLCwsNCwsLCwsLCwsLCwsLCwsLCwsLCwsLCwsLCwsLCwpLCwsLP/AABEIARYAtQMBIgACEQEDEQH/xAAcAAACAgMBAQAAAAAAAAAAAAAFBgQHAAIDAQj/xABHEAACAQEGBAMECAUBBQcFAAABAhEDAAQFEiExBkFRYRMicTKBkaEHFCNCUrHR8DNicsHh8RWCkqLSFiRDY7LC4iU0RFNz/8QAGgEAAwEBAQEAAAAAAAAAAAAAAgMEAQUABv/EADERAAIBAwIEAwYHAQEAAAAAAAECAAMRIRIxBBNB8CJRYTJxgaGx0RQjQpHB4fEzYv/aAAwDAQACEQMRAD8AbnMnaPSwbie9AUGTQs+XTnAMz8RZQH0m3jMoy0lkCSVaAf8Aj2tpR4j+suPEZKdV4AmcgnReZ7SJ+HLk0qBDXfpmO4hXCeEXviRLxVKlPwlgre/Qf80fGxK63jOoYAiSY66EgH3xNi18NB7o6tRHj05u5pj2jVMhYOmYMSHDEbSdINo14xJ7stOjToNSIRPtGCEmBE6M0ajfebVitqwBOe/DaUuxjslVnALTJAMHkTbCtodyxANRpuxALLMnQSBr25G213xAO5WCNJBIiYMN8PL31tyyDczqLlbyHifC13rSWTKx+8nlPvGx94st3jha9XZs93YuOg396nQ+6bNGK36pFWnQE1Uph50IEnQQd2IDQO3cW04cxKtXUF0UoQctRSBMGIdMxKn4+6zVd1W5yPIxouBeLN14sg5a6FSNCQPzU62OXa+JUEowYdjt687Er5d7veCyOquVOUE6GQAWytM+WRMaSbLV/wCBnpnPdXJj7rGG9zDQ++LCUpv/AOT8o5K56wwsme1lXiHG/EmkjeUe034iOQ7fn6WjXjG7wUekxAI0Y7HoV0ManpY1wpgYJFV1OUa00bWNvOe5jT49LOpcPy7u2bTa1cBcT3AOFdRWrKBoMtP8i87nnHx6Wcb3dmptldSp5dD6HY2lYHcxVrqraqAWI6xy+JsWxfiSkKj0alIuqjfq0TEchr7U2JVNUF2NvKcksXyYtk2hY1UqCi/hKWYiIBgwdCRGsje0oHrAspYxfqtOuzs7imrAzJyBRHu236myKVPU2Ih2sItG+vnViTmSI7Rtaz7jeDUpq7KULCSp5WVcQwpKt8p/V8kGmbw7MSUOZgKcBTzhjAInraUmMrSqMarVqriV+6tMdcqKY97Fj3tRV/NA0iAq6PaMM4viyXemXbU7KvNj0H9zytXWP4JeqKi/R7VRalRI9iGDKYO0nSBtp1MOOEYXUr1RerwP/wCSclHImfiPj0sWx24ePd6tLTzoyiepGnzi0f4gUnCrY+f2nWShZDfeR+Hsf+tq9RaZSkDCOxjPp5jHIKdJkzrtYmrnzaEFUFUghgfDOziVykRrAYnQ6SCLA+H8OqUsP8F1KuqVVC5gSQS5XVdJIO1mG834EZvFp+MLy1SOt3NJmCbbG7w0fiE2Lh+FpVme+w2+8KpUZAs0t7bldEYU0B3CKD6gAH52y3JJlUognazJwFhVO8XkrWGdFQsFJO8qNh+Vm2lcriNatCkzCdAvfaJynUyD0t2u+IXaic1G7KjMIMAKY9RNvpGZmBABkLcZT03vOPFjpSv9wrFcoLNTc7AwISf6c7a9zZnvF0R48RVaJ9oDT3mw97nQvyIaiZsjSFJIytp+EibeMz1zk7AnTykT7QnWDB59RoQpMTXwNiJ5bOL9JIuhDjwioKEEroIyg5YYDRSDt6ciDbS93mlSoF85gEoKglyHPkkxJJHP09LdMRvDXO7F6VNXZSCZEac2hdYA+AHay1ccCr1KVarTWErEt4TOGSoramCPZZW9ltDtMQbeUBs3xeOVRv0mmAmq9U5XIcRNQVgWNPSYzI3iLmkqdxMEi07iZaVKnToUVENVmpFSCXAByMRqGcHMCT7Si0jEr4t1ojL4aVmVWcHKrsAIZliFLg6gbEgxNuuBcPU6gKGml5u9VCad4OUVFDGWVpGbPmJII6GbMv8ArO3fYnma5xBXDeGVazK4VwrErVfxE1hpMqTnpucozqNW7WNcXcQChT8Kky+MxiZ1QEGT2PME9+lt8cx1LjRCKwq3hgBmKgM+UFQ9UDoNB1+JsiXa6teKjPUOYFpZ41JPIdupAsSrzDrbb6zyIWNpmF4ctVsz6INzJlt5Mnv+97H7riFa7kAg1kiYP8RRygn2hHX3G21zuRqMlNIzMQFHLfTXkBvHray+I8FoVwlKpVVLwElWEKSFiZWfZnWOWve1gHMBHSN4hESyt1ivgPEdPxFq0zmUGGHMA6GRuDz91ne9XW63kB2KNA9oNBjuQfkbU3WugzZlbK40DppI6nTVT3FpdDF8hUXlIBIiouisO+nlnadRvbaWgDSJNV4RqeRkSx7zeaFCn4lC7iooMGoT5emjNJOukgR3tHxm5Ur3cjW8MLo2dSBDKDlYHYHqDbw8UXaqBTq0T4IgoRrsNNF9+xNtMc4jSpS8GihVNJJGUQNYA6fCzDYSSUleqdTC74yIPEpV6bJSDPEAnQEnbIxPqD3sewzBqt4jING0BPPloNz8LQeMqdW+VKLUKTVEoOQWUE5phjtrHlie/cWt/he83WiqFmAqP5QCP4Y2A6D1sHiOAReC1FW9u8mYdwnCg1nO3sg/mf0+NpAwi5Ocquub+WpJ+En8recW3CrUQFGJQe1THPvpqY6WUzlAnaNQR2tzaxp8OwQU7+p6y5A1QX1WhDFMKa7sATmVvZb+x6GwO8Y7RShUbOWp0mOamCf4mkKE2zEkQI3INm/ia8n6vQVv4jFWPXRfN8zFquxKjGJBVVTVqItSmozZMy5k8aqNiUUtEb5V1E2TVpKlQhSRi/8AUJWJUExwubuUU1FyuQCygyATynnG02y28/v/AEt7blkE5tKrxEeFZxVIphVzozEZXyhi6jnmWJjmDykSB4evAq1jVq1Vp5/s0UmAqzoT3J9PnpI+kTDKtCgM3np1KilSSWNJ9ZUT91hqOkMOllWghUyWJJ07e4W+sU6gSDOInDKRYiXZTwXLSNNW3bMSdJ7aTGnrB1t7er4LnTRirMuYCoyD2dD5zvpOkd/jHwO9rQudJq9aUKpDlTPmAhdJJI11tz4a4i8R2u1R1qv5jTePbXmrLAhh+EjbTkJ5Z1NcnIl6JpWwGBPKDXlby7UnD0qgV1DElSDClVYA5CNTpuCNOdiCXi73LOQwpmv7NNpFLOo1O0JMqCZA22twveF0rjTestOplBy6GcgY/dDGEWdTr0sqYfcq7UD4iVXp0njVCXpncMF+/TI0dNdJixKA2en1hHO0n3bBje3R6dQ5iC9Vaik+CxID5S0q6MST4R3UbjezXieK0bjdwAtOSIWmgADHaQkgjzbxNvMTrUbjdi6qQhOZU8whmGgQN7Czy0jpNqxrVqt4rFmPnJGswEHTtE/s2NVNY59kTyrebOXvVYsxh2M1GiFUez+/WLM2HYczlaVJTmIIUaTA1JnbvJtEuVzWkoC77nly5j9LPPBOJXSgozsRWqyGYghVA9kZtlB09+8QLVizHT0lhBoJr3MEcKv4V/pCoMsMykHSGZSonvJi0v6Rrmy3sOdVdAF/3ZzAHkdZ99ovFPC7XVy0s9N2lGJ1B1MMd5787MODYpRxC7/VrwYrKNDzJA0Zf5o3HPXkdPAYKTHfxLXGRsYt8NcP/WHYuctCkJqOTB2nL201J6e6zJxzhqVrnSr0YanTUQoEKUfKARpIjT3TYRU4DvisUQgoSAWD5QQNiw3PpBsxY+q3TDPBZgWKCkOUk7kdgJNiQWU3FourU1VFKtfO3p1vKyu1OrSP2BlZM02nKPQ7r67W2vWKve4oUwyHXxiY8oGkCN5+e3W3C+XtvLSpAmq58p2Kz+Wn62P4Zg6XenkWCx1Zup/QchYQ4GlTvFcSqhiQI0cOcMql0LGmWGU+Gg0J/mnqTr/rYE6bgiCNCCII9RZ54d4gFfMhUIygQBsRoJHSDy7i3a+YXSvQOdGVlJXNENpzB2ZfiPfZgoi+of7Ii5IsYu4DxMaMU6pLU9g25X9R+XyswXjB6Gf6yFLZVLZU1DHcEDmenWytinDdajJjxE/Eu4Hddx7pFt+HOIDRYIxJpMfXKTzHbqPf66Bb2v8AJl/KQ71iTV6hqOYnRV6DoOtlrEcLrnFLveEH2KUmSo2YCJLzoTJ3U+61nY7Uu11D1SieJUBEHY9SeQHMnnparbzfHvpKoSl2HtNsakch0H7PS3OrcO/N8JvcG/pfvEqpsCuek633iWvUYi6IGRdC7CQx/lkjQfvlbLEaFEIoVRCgaAWyz14SiBbSDPGs0XvpPudest2p0qdR18Qs5RSwEQFmB3a0jEOCbrRpu4V6jgEqrVCMxGpHlAJ0k6dLNl7vAp02cicisxHUATp3sp4vjH1mlTyIhqEZ0CVQa1NgZUxAkEDUDX4WmR2IAGAJtNCTecvrYqeAKNVMjU0o1KTy9NCdBmVvNBJy5gZDZddbMYq/UbnmqvTFaG8IsAxkDyoGiXWRMmCNAdtYd1hcl5vbKj+HlCEARrmYgalmMAwBptFg+K3+teqjqqGrSjOiZMjp4cKxUnUurEgqQ0g99NA1G3TvrDY3xGPh7ila+WlecqPUHlIP2dVTp5SfvTIKN3HaxErTw+nUc1GFI+xSbXIdfKsmSDsF5bjS0PDbxQo3CnVqqqhDm/g+GQ4JHlU/f/yRpsn3u817/X1lMp0X7lJTrJ6ufdt8PJR5jkDA727xA9ZGxPFat9rZmC6ghVklaYkxMmJ1j4abWKYXhWopUlJdtI6k7SD+xabduBs5C3cuKoHtToe78gP3raHRxC8XGuPFXw3RjDgSpOxB6SPz99rmQqLDaUcPVp5A39Za+B8IUqVDJVRajtBckSJ6LOwHL42X73w9cqrtTo1fq9YaGnU59ofUg9VYiDbnw99IDioReSGRzmDAexPp7SfMd7MPFPDKX2kHplfEA8jT5WHQkcuh5fGzRpI8I2k7cxH/ADCc9en7Tjhtwrohu16pitQYZQ6mco5BgYaByYCV09QmcT8NPdH0LGkSMjj2gRyJ6j5/GI92xq93RmQVHTIcpRvMAf6TI7ytj1D6QRUTw71QFRG0JTQ+uVjHeQQbLJVhY4lKU6tI6lsQfL697wdduNr4ihfEVuhZcxgd9NfWbAcex2pUIaqxqVG8qLHfUZRoB6DW3t+xJac5BIJZUWPMwJgSR96DraTgeDlPtKvmqt78g6Dv1P7OKpbrNq1Eo3IUAwvwBwWWY1a2p++fnkX5SfQCxHiKlkvLL4YprAyxsw/F0tI4WxTwq2QnyVIHo3I+/b3izPit2pVz4NQQxGam3PTQ5e40kdCPc9RjacpmLG5iJdL21KotRd1O3Ucx7xZt4mqvWugei3kPmcDcrz+HMevvU79cno1DTcajY8iORFj/AAVfjL0DqpBde2wYe+QfjYoEHYPxJWowutVNAFPtD+k/2PysxY0LnQQ3iuq0yR6NO+gBjN3GvewPiq4XW50c2dlfMWXWTE7RyA2B3nrasuJMfq3oGvXY+GghFJjMY8o05nfTue9sbaxjaaFjCOI4jVxGqXqFhRGgn2mA2mIEenOeewjiG/yRSWVSnpGwnlp0A/M2G4Bi9coykkKDAYRK89A2hHUHryOtpuLl2QVWCsqFQ7ocpylgCSjTBAJOjEWnuwe7bQeIsy6EOfKd8Cxt6SsuRqi6QBsu88jv/a2Wn3isbsFp0TG5bYkk7E6dreWbYNmRc00vAScegjjcb8tamHTVWHPkRoQe42iw2+YZQpVKddjTpU6QYwFCy7QMxI/KLDlD02NSiBmI8yts4/s383xsVLUr9RKhmUgieTIw1Eg/6HW3JZNBv0nVR7i4krE8LpXmiVaCAdGU6o0Agg8jBGnMG0TA6LUZ+uJIotUrpeZgMW0aTMhtfZ1DQOgJg8L4bexUBqP4VNERX+zAz+GTlXM0rov/AIg+6QPSBxLxH9acULuM1MOIBH8Qgkg76IO++9jVCToBuPpCAkXGcSq3+8hVkINaY5KCdajAHRjv7x72jCsMWmFpIQJIBZjuTuzG3DAMD8ICmgzVHOpHM/2A/U2dcXwSlQuTZlzPp5xvmJjfko6f3NuoiBBYSeo+o2G0M4Rh9O7qaasDUIzNJGY943A6WRMYwx0dkvAzlyTmOofuJ/LlbhTYhg6sQ41DTrZ1wrE6d9pmnWUZxuvX+ZeY921mbxcqe8YFUpSaBzJMmkT7/Kev71sQ4V4zqUHhSSJOei+h/wB0cj3HvFmnHOHnu/mEvS681/q/X8rA8Y4V8SmtWpTKg+zUGjDpPY8psk0/LeWJxX6XFxH2jXud4RL6yAZAYd1grGhB5GDtvrtarMexGl4lSpTU06bNIXn8J0zanTb3W5Xy93ujSFGq5q3cNKkEAg76g79YmLcMFoJWq5qhAyn7OlP/ADHkfQWwgtgw6danRBIa56CHuBuE3vNYVqwIUbD8IOw/qb5CTuRaxMQ4eurMAYpuR5crZSYgaA6GNOVkyjfqqRkdlAbNAOk9xz9LNl0v9C/0/CqqA++XuPvIf33kbuUAC0idy7ajBt84Iqj+HUVumaVPxEj8rG61yqV7socFK6aqZGjroCCNIb8jZevlO93I+WozUp8pPmHYEH2T6aW70OOqg/iUlburEfIz+dvQZJul5TEKXh1PJXTWY25SO3Ir/g2iX7w8LpCs1SapkFfusOgG4gwZ5nTnpGTiSjQqV7xkgMoILaZSfaEDeW101O3OyZcrleMXvWZ5yTpOwHU8vdt/dYcXI6iNWnfJ2kZ2rYhWNWsSKcyAflpzPQfsqfG13rLUXxMvh+YU1QkhYiZJAl9RJ93KLXbi3D12SifBqhXojKy5pLHmN5V2Okj/ACKu44w6pWWkaa5srMpggASBCqCdQI1PWyyW12O0ehB2i7gV9QKVJAYt0idBHa3Tii+1KKeHDqaqQNNGBMEdjHbn8drlwheEqIzhAqsjN5gYggxHMxyFjuPYHVvNa7vlUUab56mZoaCV1PWQNrMuOu0nbhwHNQHMhcOXOhkZ70RUrufP4v3Y0AHu/TkLe2749iFF3GVJjQkHLPw/f9ssGljm9vSUiksY5t4tyYsatFglVRz9lxzV/wBeVidLDRGpn0stY3ikA0aYJ8wWowIkz9xO5G5FpA3M8KyanSZWBMzGuJ2vCrSRHVW0ZQQS7j7gI3QGDPOx/g3hFi0TNRgM77hF6D96+gss3fBKiIKySHXzSuqoDsp305En582/hbi9wHyBQ8Q6NrBGzDqLXU6QpiwjKt7Y2jBf3+oVwKPmz09c4mDMAgiPeP8AEd8I4rzTTvWUhtM8aa8mG0d/j1tvcsSp31PBrwtX7rDST1Xoeq8/y8wThQh2a8AEIYUcmjXMe3b1nazZNIHEHD/gHPTk0j78s8j1HQ/siEcghlJVhqCNxZn/AO2aNVZGQG7nyhonsSR+E/lbx+DAakpUAoESObDsORHOZ/W3psJ8N42bwjB1hkgMfutPPt3FlPjTik1EKUjlphgJjViDuOgHL420q4i6U3oJUU08xOddMw5ien7mLIuJ4u1V/JIoU2gsPvH1PaY+PSwk2gsLqek1xC95tHeSASJPIRJ/Kw+6Vsyq4kaBu472n4ktzr00K1QDnVGGYZgKnlbTnygjbflbrjNOjdmp0fM1R5JMAKo0AnXSO3btZQqAm0hNFtN9zOicWmjWNGqRVA2dN+uogAmN4izBcsQp1RmpuCRroYYH8xausfZVqKU0cakjcGRB9bN2GXahfqQqAeDWXRjTOUh9OXQ7jmdelsepoGZ0lIZA5Fryy8B4j8UihXXMWBAaJDaTDDrHPa3LGqN0uNOo0As6kBXMhRzPUAdd+QNkS64ne7kwqMFqqknOPaA0BkHffl0Oth9S/wD+0bwTVqhKWYZix1YnaQNgOg0H5MFQMLiaqavdO2G4dVxOsAARRU6DaY3Zu3+g1tZOIUhh1ziihLGFLgbE8+3QcpOvfa+VqWG3NfBUHNCqwGhJEg6bjoB+psAwTjepSLLeJqUySWO5TN93+efw8p06WHrn/IzLbDEXXIAJb0JG5P4E/wDc37HIn7zaQIAGyD8K/wA1nDGODVqgV7kQykaUwRA6+HOgPY7fKwjE+Fql2pLXrFBBjwwZyztH42PONu+9vBLd99/NqupggKAM9TQD2V6dz1Y2X8Vxd6reHTBJJgAakk8h1NtMXxlqjZV9NPyHfqbG/o2e7HMwJNcdRsu0r68z7tBvjNoFzv8ATvzjDj3yVg/BNNKf26hnOpEkBewy79zbyzVVcdtzb23Kaq1/amCJeNYyKQanSbzMDJJ9gdfU7Af4tH4b4Wq1WQhRmcQBtA/E3ruT005xaNwpg7XmqCRm80gbl25STyG5tdGGXehc8iO6+NV0k8z0HQToOp7261KnoiGfR4RIlStd8Luyo4LlyAQACzz7RjoB+nO1Z49TpfWWqXMlFU+QkRuNVg65ZkQf7WcePsHqpU+sg+ImxJ3pjpA+5Os9d+tkiM36fv5/DrapRfeFSGLwrhWLLWEexUWCVnb+ZTzHez3g+Ni8IbtWYq7KVDAwWEf+qPjaqa1IkhkOV11Vv17HaOfoLHMIxdapAeUqIQXUbxI8ydR0sDArFPT05G0aH4NrgsoylQJVpjN2jkfXTvbhiGMlqSUKatTpqoVwdyRuDHKfjYlxLxNninQYgEAu403+6DuO/wAOtkK/3t3c3agfOR9o/KmvPbn/AIG50Bm0wFW8536s15f6vRMICPGqDUAfhH7+QNiN44fpGkqaoEn2dfWZ3n4mzBwnwkuUKBFFdzGr9R6k7nkNB2K45w24bxKCgqYmmoiNpI67bWhc1HGtdoup4hbpE18Ko0rtURgCmVicwGgKnU6b8gBtpZUu9E1sMe8VGzVaqogLaZUpuFAHclSxO5Js343cmrXerRVsjOpUSTpJE5ueux6A25YLhvg3anQYK2UZW00MmTod+s9PWyA+Lne/y737vikIPj332KmY6kzOvPc2tbhm6Kl2pQoDNTUsQAC0id9yRO9p6XVFEZVgD8I+JBHuFguP4kzMbtRME/xGGyL+Edzz+Hob1DV8IHffe0YX5gttI2L343pzSpn7FCM7j75H3V7f69JbKX0f3Otd0CVlF4yllam3IR5Y3hdNd5J9LE/o/wCFqdBEqtGZhNJSRMc27sfkLDOIbvXu16rVAqIKqsqsqwMpiY6PA1PcnnalVFNb9IJY/p2ih9ZvKU1TOatJZKr95Sd2A2Y6n4nrb2liKPCqYInRtCOrMDuxtPppppbje7mlT21B78x6EaiwLVzmHT4kj2o1/R/V8I16j1QlJEk0ydeviEddInnMWR+OuMnvtWFkIpIRek9f5jz6bdbCsVvBpk01qFxuZ1I7Zuf9rT+FaVGlUzV5Sp/4ecQvqDtm9Yiz3q6UuJWgBOsdZCxfDfql0BYfbVvL2ppEsP6iIU+pA5yAwXE3oVUekJqA6RPmB0KwN57WtfHLn411rINc1NoA1kgSI66gWrLAcLri8Un8GrC1EJPhtoMwncdLTUautCWhNvLXu1bOivBXMoOU7iRMHuLZaTA6fC2W5hWFeJf0f8W/U6y+Ks0mlQ34ZImP87T3sd4mvPjVXqLnKzILEaDlp67Df1MyvX3AKQZgAQG1Gui+nLTv6Wg8O8QFkNKsJQsRSYcwpjfpIMH07W+gRtjJAyu11lj8KceE/Y3vUHyrUPwip/1fHrbTi3gXwwat2Hk3en0HVeq8yv8Aayc1DcCI2Ovy9OsfrZ44G4pYFbtVlwTlpsNSNJg/y6aHl6bUHGRDYafEsS6FFijMqllWCzRIE7Zjyn5+lod5pBiChyspJDjeencdeVrF4u4mp0M11u6opafFYKIXMNRA0LkbzsPlT+McU+G5o0/ZjKzcxMbe7328SLZhqbi5h88Tuy+EqjxycgIPl1+9rt6H/FieGVqFyyUXceNVOYmGJaTEmNl5LmjWTzspXW4pToG83gEofLSQGDUczGvJRvPbnsVO93+pVYu7Mx2nt0m3Pcc24BxBal0G0v664vVo5IY+GjSUGoMmCs7mZnsbN19rpRV70oZsyLoD5Tr5WI25iW6C1TcFcSi9UcrH7WmAH/mH4+5Ox7+otZXCl6D0mu765RoOqHl3g6e8WVQdgxptv077+8mnSbd99+7S6X2730hKtPLVIO06xvDDkOjfOwriClQRlo0xJTR2JkmdcpPXme2np0xLDRdMuSs3iktAAjyaxMbRt3PpZbxXFFu9PMfMxMIussTrrPz/AFNgqO3sEeLzmWviRsexV1K0aXmr1PZy6wDpmj4wPf0szYH9FypRXxKjrUbV4g6nqTuf33sr8K3/AOq1XvFZBVrOpgkxkPIDty05bWsThrjKnefI8U6v4Z0b+k9e2/rZ9FEAsZ4lfZH+wW30dMCCl4Pl9mVPl7ghtD6AWYLncazUzSvfh1VIjOpIJ/qECD/MDYdxTh16E1bvXqAbtTBmO66T/u/DpZOrY5fFia1YA6gnSR1GmtmEqhtaYTpEkcScNtdXkeakx8rcwd8p79Dzsn4zjeQFEMv1/D/m0jiXieplyNVd338zEhR1jaTaHw5w+zfbOhZVgwQSDOxboOk7/mk6R4iMR1GgD4jt5SXwTwia9dPE8oPmAO8DXNrz6D32sXjHBUN0p+ClNqKGWgZiQdMwPMTqfceVguAYQt6qshcpClhEE7gEa+tmrBcArXV8iutW7v7SkQVJ5gagjqJtlPVUBJG/Xyj6jWO+3SVpSulSjrd6hA38NpZD2HNT6WKXDiVCwW8L4TtsWMof6X29xsU4jwP6tV0H2bmV6A/hnkRy6j0NgVekrAhgGU7gj962ka6tZxHAhhcRlaoBtrOtstWlbFHpsUuj1Mg3A8yz/LIMC3lmchzkGe0yZi2IVK1CtTMkshyZB5g48y5conUiPfaDdKFO7NSIb7GssUSd50zK34WWIPp7rOtHh+kjBvNIMiTp25crLHBtzpXqpfajDOhrVKdOdQqsxqNk6EsQZHaxjiEF2QYG851NWAKt1nv+0Ez5J80SDyM9/TXvtY/w9ingMWT2ypBLCYnmOh52TcbwdrsxVpZT/DedtZjpPUe8W1bGmCFfv7E7yOvv376crdGnVV13li0xo0gyXxBigXMKfmYySevOfedbV8znMSd5Mz152eMAwB7086imD53/ALDqT8rR+J+BKy16j01ppQJXKXqKo1An2j1neymrrq0kwmXyjRwXTrVLgReFUpkPgk5T5MpGw2y7DYxarbsRBHUc+2vPTta1OGcfu13ulKjVr0c6BgQrFxGYkagdDtbnQxHBk0VaOv8A5TN/6lNoUqMjN4SbnoI0LgQLwJdHp0frKU1qDO6sAPtFACyVPP8AptY3D+NojeMi+ICpC6xqes89NbeXGlTCL4QVUPmXIIGusgDrYfiOFMpNa7lVfUuh0Sp1zdDA9r49bJ/EanucHpEVaGrI3km/33261Zh1YxoI2A7DYDmTYRwvgdTEbz4rytNfZ55FnTfdm/U8hYRUv5vrgHy0qcEpIlm7xyGw7etrI4dosMLrGlpUbxNt9BGneBpaykhv4t5GfDjr1+07VccuFzPh06edhoxQBjPOXY6nsCfdaXfLhd8QoF6QXOPZaIYMPutHL/UWru6uoGwIs7cBp4dGvWeVpmCCeiBsx9NY9xsxKhdtJGIIIkrgfFa1RHSt5hTgBzvzlW6kRv3sl/SJxwHfw6ZlF9noTsXPbkOu/OwbFuIGpB8rENVmVBgQTPmjcdufxtD4R4dN5roaskOwjqeZbXSANe8W9rOgA/7HU6erJ2m3C3DDXiqhqEDOZGbnzLGd+y89LWx9Qu9ag11u1cKVPmykEsRvm5sDzjTTppaJerlhdFjSqasN9XMeuXQHtaLiHByFPHuVQtGoAaTp+BhrI6H42HxZvY+47COZg1ukzB8Jr3S+UzUWVaU8RdV8208x5o3FuOM4tebrfKgWqxUnOqt5lhtYg8pkaRtbbCOOqtOBWHirtOzj+x9DB7294uvtG8JSr0nBKkowOjCfMJB5aH42WSvLPLO2bTbHV4hJNXjCjeKLU7xSYEj7kESNipJBBm1aYjibVm8GidPvv/b/ADzt5iF+auxpUTCD225eg7fn6WmXW5LTWFEDr15STbLk2apv3vLKHD3z0hXBMLRKeVWI6xEkwJJ3/YtloiHTYfv1Nsshjc3lP4ZujW/aHsQDtRqCnHiFHCSYGYgga8tYsE4B4fqXO6mnVjOajOYMiCFA191j93XSy1xNxe9zrBXpg06iDwnB1DjRg4P3doI/WJ1VmvSWcMec4cQ8Y3Z6NamPMy1GpEMIClYGffadBsSQeVlFV8uo0B9qOcaDpaN/s5rxfAQHZqhNSoEA1y/egkAakbkC1qXDCCKOR6dKnRyn7KS9RyfvO2igjeFzeuluoiLQUAdY4PoxBvCGPIVWgwFN1Hlj2XB1n+rn3+Vg/wBJ1K8MUJEXZIAIIMu25I30Gg9/W3PH+HDd2D058Mt7W5QyYkjcd+3xJU7+L/djd60Cr5WEnKHC6yDlMHroevol6ehxUX4+koRgReVoCAetvAeZ3s5H6LLxp9rS+Lf9Nt2+i2qP/Hp9/K1nivTOAYZNo18E16rXVDUKENqmQEQDMhhAAObppaPil9a+Vvq1Enw5ioyjVjyReW/7gajxno0luNOoGdZz1VBARCSQP6tdfd7mfha80blJ8MsVXyagancse/JuWoiyKdJS+vv3wCWteROJuDVu/gim4Wvk2A005HqDqJOuhNpvAvGQou1GuMgJ8w/C22YdVPUdrHeN7hnWneU8y5QrDqp1U9tTHvFkjEsP8UKQxDrJRufoevcWqbwtfvvv3p5YqqDfPffZtY16wTDmJrN4YDayKmVT3gNHwsn8e8cUxSFC7iKY02gNGwA/AN+5j3qxxkU1PiLlqDlGjd1PT8rDMNw971VzPMTGnM8lX9/Ow68EkWH1iFonVZha0k8N8PVb5VBILSTv94jfXko5n3WsbhG7GnfslRcrqjjL3gbRp7Nulxva4YBTNJWqsFJyNqq/hgjQjlGh91t7/hRlb9cjmBJdl1JB1zd+oK7jWOyjkhuo6eQji18dIvYlTIvFYNv4rz/xEg/D42n8K4iaN5QA+SoQjDlJ0BjkQY902NVGueIqGLeDX21Ik9tdHHz9LbXXhihdWFavXDBIYCMokbHcliOQHzsApMH1qcec8XGmx3gPi24infHC6ZwKgHczPvkE++yTiGINWY0qO2zv17D96+liHFnEbX28utHQHQseSL/fcmOZgWZeHPo9X6q1RmdZUlMokmNmKxJnko+OtjWldy37feOSygF4Z4Y4Do3a6t4tPxajKSV0kaTlU6eY9Z30BgWRqlc6gysGMp3XLyOusc56bWl4bjVak61EqMWUKsMZUqJ8pk7TpyjlZoxvDKd+oG9UBlqqCKiaa5d1P8w3B5iO0MNnHh6Shb0X/MyD8v6iXSGnPe2Wm3SgXWRI1O0R66xbLRNvLfxCjBIknF8ap3anLasfZUbk/wBh1NkEYbVxKo2fUH2m5IOUd+i8/ibYniXysS7Ac2Y+yiDf3DkOZ9bPWGpQpUV8JhkOzc2Oskzz/KLVUaIp++cJiKYt1lf4ZiTYXfHpXrzItFlpuE1cBi6EdSTK67EAHabWZdq5qIrMrISoJRt1kbGOYsp8cYPVq1LnWo0zUNKoS2X8OZWnU7eU2aL7exSUk94G877frak5kxNsmEmw5XUztHMSDvI6Rau+IsBN2bOmbJPlgmabSDHp36/Nlp8UwDKkaQADOnvi3O+4kKlI5FzA6PmAIA2iJ7fs2WisCbmeXiUGROnDHEfigUqsCqBoeTiNxymOnr1jrxHi/hAJT81apoo6DmzenKfyBsj3q5eF50OxBBB8ykHQix/g++3dr0TfHJdpl9wY2VcuwI6AbAWnPDBX1Dbv5S+nUWqtxmGML4aeldDWkQWGZ2OrkmNNNVk9eps1YBgF2qXValUZSCwLFyABmIg6xG1pd24tulUeFUTImwzqMkbDbRdOu3WxCvg9NbnVpU9UZXKgmRqJEHpPrawKL33imqNaxxmR3xG40qP1c1VKEFYzFzrOkrMdvdavcQvdOirtmzKDAMQWI2gHZvW2tWoiUy7QFA80/L39Otk+9Xp71U1MIvyHU9WP70sJa++0aqBcg999+WtV3vTlz5QNug6KBzJ/zZ24I4ku9AN4lMmvTAFNB7MbMVPzJ1O9pvA/BoqAvXpRQKEIWYqQT94Abn+Ykdp5AuK+F3utYI05NfAdTBMc+xH3v0slr2DWx09IJcMdJlgXq6XbEhnpN4d4A2Oh0/EBuOWYbfK3PEcUGHIlCioaoYd2YEA8j7zEabAWr3CcYYOoY5akyjrpmjSV6N25/K1l3O+Ub5djUvSg+AdW2B0B5ddivWOotitqJ6N5wGXT6ic7xhtxemL64KowJansGaYiBuZB2MHfrasMZxAFzSoL5mJ5zkHTNzMbn++0zijiQu5WkMpY+SmNqcwNtsxAk+82ZOAuCqdOi16vAzLlZgsTIEyxHPnHXfpbQvMN7f36+6NQaBqbbvEVcNw/IAiAsx5KJLH0FnunxFiNLI1S7saSCGGTUj8RiSCB6Dr26cPXindLhUvapq7sEBMmM2RFLdOZPqbcLl9JVTMPFpLknXIDmHfzHX009bGAFyW3lLk1LhUBAxCGKcPUb6ovF2YS2rCYDevRxzkevWxLhvCjdaVRquVZOY66AKOZ+PuiwjiBWu2W+3NgqVY8RY8jZvZeDABOxOm/rYfiWOV7yMrEKuvlXQGNpPm58u21jYqjX6yJgzKBfH0ge4YgMp8uXU7AD3aRtb23lPD80mBv3/Trb23PfeXaaPWQsW4QNO6hKA8Q5gzkbtAPu0nQf3mwLD8yI1GoCtUVZyEEGMk5o6RudtOUxZv4uxepdMrUzC5WJ0DezBjXTaw2lfxeKvjVAEH1Kq0jYgOjTvy15nfvatKjaQTtOI6CozXveSeHh9m4J1nyiddjPu2+dpl+ugqrlJI3Mxrp2/fysH4YV2KGpoWDMdPZBkqNuQga87MDb9d9rNO8FFGjSfdK94lwevScV6StU8MQyqCQyHU95G/+lu1G+KzIlIipnQVXIOiKR5AerEz5eUWbcUuD1cpp1npOs5WEEGTMOjaN+4NkLhHCXrioggU6ddzUceXxmkFFgbKurEd1HWzQcZgmitrRuwfD1OYuA2kZSJGumtgPEPDxoHMk+CTMxqhOkHnGm/8Afdvw65lJkgkxz9Dv1tMrUPLDZSGkEdfX42AnMdQ/KGInYDj2aKdQ6/dbr+/nZmumKVLuDkqZFg5gdUgjeDpHzFlLiLh40fOkmlJ0nVJ/NZ/fOw69YtVemtJjpoZ/F0k+u/ffay9NjidMOrrc9/337+mI4g95qBE9kaKPzY/vQWYuDcGp1L1RonVSxZv5soLGe2mUDue9hFzufhqABLNufxdh0Ucz+x3pVmRwabZXBzZxpEdOw+dktUufSKY32jn9JuIVnrLdVVxRCq0Kp+0J2AgagREdZPIW4Xfgy81wKl9reCgULNRpYLyQSYXuSZJ5G0nD/pDvtYpSp0qT1W0Uww05uwDQBz6WA8Y1LwLwUvFdarqAQEPlSf5YADe6YIsbFT4smJAIxCmP8D0PqzV7tV+sIp+0EqdByUoPLl0JG8fNSq8QXhKf1UOagJDDsSNQZ9ojrtz1s9cE3Rkw++s0hGRoH9KMGjvqB6iOVq2uw/7ws6eU7eht6wNjbptHURqbSfOOfA/AJrfaOSE1zP8AeY9FnkDuT6ejRw3eL5RrilXSqaMeGrFZCwfKSVkbeXU8x0sCb6Q6lNaSUhTpLTUBgdQ3KeRA9OZOtiN2+kqrEtSpt0ykie251swMozcxzrUa62BHl1H9wh9Upg1cOqnIrk1bu2mzNmyieavOnMWA1OAb2HjKjCfaDACOsGDp6fGx57xRxajl/h16fmUHWO4P3lOx6GO0q9fGL/dyaL1aildIJB06hmBMdINsfTudvOFR5mQpAPUH6j3xt4gK3e407tIZ4QAdQhDE6bDSB/eyvSQgcz694PMRMx8DYWb67GSS7HcnUn37n0tI/wBoMogr5ue/Pr7vhZDvqMz8LUUed5PulBZaY1Mj99J2tlo6UKh1RoG2vUb8zztlkNvB0X/WIw33DaVX+IivGwPff3GNrVzVw5qd/oXKrIpBaoU8nonLVSmf6XQoY3AA52Y+I+Mmu9RqVNASBOZjtI/CI68z7rLuLY7UvBuFdVV6616tEKDClmVcsnXKNRp2Nm0ldRc7TnpUUsVG8I4njLvVLCUg6Aaajmep/wBLHLs5KqSNSAT15bf2tFw3B1pj7T7SoWzM7CZYxsOQGwXkALSKd7pmp4WZc4UNkzCQDEGOVqxYCw2iEpsrEk3nbp68+ep1slfR5dq9J72KqVEVqudSylQTLgxO529ws6ZdrQcdvzUaeZR5iQsnlodf8WL0jGNhcyeB+49PhaU+UISNeWv6Wr5carlv4jSSDv8A26WY7vjwbKrAgmBptOnfabCyE2iV4hT6QkwkRoZka85meXSyTxFw6KLeIik0joV5pt8uk+hs8R6f6T+/hbyJ3133EjWN/W2ypHKmVvcsQKwHkrEKegHL0687FE1HUHXT73/xH77dMb4VKMalBQyHemdSNtuZHpqLBKF8KAhGEHdX3HYHaPh6CyXpXyJUCGyJZHDfE10uNFXCtVr1W+1gZSqjpOmUchz5xAAlJcMIq1fHNdkzHO1N2y6kzJzDN8G9LVhUxZxqfD1Me0PcPa0FsOK1CNk0Op5k9/NrHwtoDWsQIPL9ZZPFvGVKpS+q3Ty0oh3jKMo2RBvr10+BJsmC6AOHI8wEAdBrp662ErjFRTPkke/U899T3t2p4hUG4VusHX1mSLEoYtdoisGRPAbG/nac8SYBxrOc+uuv6WmYK5zETpExZfVpquTEKSVAP4zmMdeY072PYbeV1ZYLKIYjUSRtO0/s2awuLRCauGcVWuc/WHKFZkYOjFWWCCOvwtYOF3mnfrv4l8oqvgn+ITCmNTzkDaVOn9qjqcQGYFNes+IP2PS3lPimoqkBRlJErn0JGxK8/X52QgZek7tZqdUAg2PzjrjeKUKl5L0qeVIEmIzHUZssadI5xJsNCF3MQYI6cufLQD4WV24gqTIRABy/ba23o8S1kMr4YI133/5tfSwlGJvM1qq+E5tbMdaagTrGukRtyPtHS2WS6vGF5Map7lnf3/K2WWaDExAY9Y7YvwUleo1Q1GVmjYAiRpPWIFgOK8K0rlWuVSm763mmrqfZZjm+0jkY0j099hOD79/zsMxjDFrKmeVyVKdUdyjTl1PMSP8ASylqscE4kCqqm4gnjLiVbnSJCqazg+Gs9IliPwjpz26xTCYpW8bxw58XNmzc559ojSNo02tdvGF0ovdby7U0LrQqZXKAssAkQSJGpn42ocEc7V8P7MYtpcvCPFAvlPNAWqhAdQeuxE8jrvsQe0x+Ibz4nkEiCSddz6Wm8JVFe50PDAjIBtvl0Mx3FuuIYBTqMS+aGGwMa6QQeR5+tmi15JWUsLLEnE7jVoxWKGFU5jEiG21H80D32OXHCqoVC5ynyyzECTAmBzPpbyre6tZhcarZaoJarUy6OiEMrAaDzmARyhhFhmP3vLeCHvGeOoAgwJAy6AjpYrxT0AFFhePzfqfzt6DHMj5jl+/havT9JtTYUUO+uZhO+pt0uv0mtmXPRUJPmysSQOZg79Y52GXcl/KPgG37Owsj4vd6P1ysanlpqmdiNNYWT7ydups+VFXQrsQDp3EiNdjvZTvKg4k4IBBQSCOy8jZVR/ASPKM4ceO0rTE76KjkqCqfdUmdO56mzRwQ9G8HwatMZwJV8xEgdYO409fzVb9TYVanlI8z8o0k2afo3vVOm14aplCqgaSsxGaY59Nu1tr/APIkRyE643U+HbpDTT15eZv1sDxG6rTr+Eo0id9t9J57WNYPxNTvgY00KsNGUx/ukR1/OexsGvzTfH7KB8haXgzU52lyY6vSp1FBI6wXf7pTpsmVQpqFkmCdSPKYB5NBtOu+GU1XKJ26nX1j42A8U3k+MoBjIukdTzn0i3HBMcNIw8snSdRruP0t2LqGyJPcXh2/3RFVSFjzAHfXfr6Wdq3Ct1B0pD3lv1su8SU08Km6EEMykRzkEk9elnGsxOkwetpaoJqArtmC7jTE3F8Xw671GpG7eI6+1lMAHpJbcWFPxXdBtcR76h/6bCuKMG+rV8mc1JUPmYQSSTPzG9hFgVBvn9zHgAgRkvHHd3SP/p9I7/fP/TbLJuJfd9/9rZYxQQj+z95LVqMrECfULi3J6YIIOvutrQvAbUDe3XMLcmxUxchVaOX0O4OojaO9h9LAqGbSjTUncimg29BY1VUdP3rbEQDTSdTHys0VSB6zLSJ9WFMAIBpoBA+VotWsx0O3T32K16oHQ67RJ52F1UIkxp7jzs6i2rLTDEvG7z4OK3V+VRDTPvZgPmR+zYDxhgiUq6JSkBxnJZpEyQTJ/Wd95tYOJYHRrshqKGNMysEiDPOD2GltsS4fo12Hj01ZgIBJI5zBynryNqywho+kym7zdPDdkYiVJEjbT5621uygugb2Syg68idbW6eA7iZPgiTyLuNf+K0f/sJcjtSgj/zHj87AHBlHPWFbndBTpoiyVVQoLGdBIH6e6wA0s2JuCY+z9eQ0szsI6T2951sqKZxGsRyUD5JYK5/Lb3RfDZqQ6Ls6jMJjqDat+Mseeo5phWSmDrIILkc9fujkPf0i2Bf1K7gGOdq+4/dl8I6xFVNII8wAAE25vCEczInRckqbxPwfFWu9YVEEjYr+IHcfHUe6zXd70tWtUqKfK0Efv3WVsKujG8URlMeInI/iBs3USDeLwd/MfzNuxTtzgetpPnTAHEuHqgDiczMcxJnlYRcGUVaZYArnXMDsRIme0WfK+FpXGVhIDDmREwJ09dreUeGKCnKaS5pMFiT25nlallzFMMzrxBkCUUpqFXOCAvsjcEAQOZm2cZcWmmWoUDDA+dwfZ/lXv1PLbfbvjd1yvdUBmaoPzSy/xzhuS+OKdIqkKfKpgkiSdBEzaZmHM0+kEKCAYUwQXbEmQXnP49NMujQHUEmdtxOoEdfQ0v0a3OdqsdPE/wATZf8Ao0uqNXqFlBZUDKSNVMwY9xtZItzeJqFXspMcl7RWqfRlcW3RzH/mNbLNINstKa1UfqM3SpyREb6nfB/+Y/8AxP8ArbvdrhfWOl8cd5b9bFzdCVze+3fBalMVAKuimZOumhjbX2otdzC2Bb5Tmc575kG6cMYi9VaYvdVcwLBnzAQNzqdR+toNS4Xzzf8AfKpAMFhmj4zz72sL/b1I1apFYqxoKoeGKh9cxURPTpNuLY9d1owKlRgyVFdcvnZnImoxPl2mN97UWFtx8p41W8/pEN8MvYUNUvVYK85Tr5o3iW1t3vWC11MU77WqDKrMQrDKSJIPm5dbPV3xu7Ot38RgMhJKZMxAE5AWjYDpuY25etjNA03y1SC7vnORszA6eUTA8vlGbbeJt7HmPlPcxvP6RFo4BeygqC9VY2zFCRPrMW3w3Db7Ur06RvZhmGuRTA5nWeQs0Y7iNEUadOi0hXaAuYAIdg2bcg258JI3ivVjSmhgDmzeVR35/KwAtrte4+E9zTt9oBvOG4ilSotO8K6I5XxDTA1GkGFMHtNolRMQXU1KMdSm/XdI52sKvfacV6bMAMwyqqDoM5WANS0iSdLa3jiG7ZlQszJmpkAJogSNDO+upyi23u2CPl6wuYQM2lfJdsQO1WnMxGT/AOFo1PAb4tR6oeiXf2pmD/y6WtWnxFSJnxFH8Q6rsSYQbTtr1Nla83mnmOU6dyJPU9pOsWTWqECwIMYlQrkRNpXu+eM1AGkHC5jppy2PvtJ+oX8ictFgOxMfLS2XKpmxGsw2CAfJBawsNZst2KHyBnFUcpmWLcoydbU06NNlBIF7RzV6g2Mr1zf+a0jH836tZYpiuzOyB5zEtkBImZ5WsCteBmaPZzGDtpOke60X6N7tTalXLqxKsziGgeVV02Jkk2WCqXKACPq60UF4qeHfjyr/AAb9Lem7X+Zy15AiYba1q0sNVmp5WKrVDRIDEFTqDBGne29ypUicqgVGIYrmUrqBIGj6g6++wDiKl9hJeb6Sojh98LBilcspkEhiQe07WmC+YkOd4/4T+lrRuVL7ORTV3d4pgiYgSx1Ow21typYSxz5iENMZmBB26gqCLAazNbwg99mbzpWVTE8RG5rj/c/+NuDY9fRvUqj/AHY/9trSe7Uzd8+Vi2cJ7QA2kkeXppbne8Kpq1VabPmpSSGI8yiJIIAgidreFTF9I7+E9zj5Srf+0N7/AP21Ph/i2WsiQbZYPxYH6O/2nub6RUp8Dvsbwfcpj/1W6Xn6PqlIqHrnzDMABy/49LO2H0VEuwORInuZ0X37nsLdq1QVUZgGzISxkgkqx1iANm1jubLFeoVJvnpgfaUG14jH6P6shfrDgmNCpnXb74tsn0eVixH1kgr7WhAHLU+JHzs8CorVFqlhlAQkSM0qAMuXfUjpEa20pzGanDs850I6mdpkjnmG0WIVql9/pt+0zHlFFvo2qaf97JOUNv1JGhL67W9b6L6ms3gyIkGCZJAj29N+dmW9U/tAg0kLpIOUndZ5x+9bSqqk3g6b1JA6jNp8rYa7jc9bdPtPWETKv0bVUBJvDaaGIMHoYcxrafgfBldVqijfqlNWHnAEExMRuZ32g2bb5TDF0pe0WOdW0ckEnSdCvOBrbnSq+DTUlSSXL7xGXQToe+lj5zq2Tj4fwJm42zEOhwMXYKlerJ7gfmRbZuAxMNeKh94/OTZ8pXTJeVgEKWzLpAiMwj0GloNa6uq5iIEga7/5slqtYDfqf49IY0kxUr/RxTUDM9SSJGqkR10H529q/RnTQKWqP5hIgrt8LPFS6ZqgmcqU0LegUE++ZFsvV4WsjEZpQ5xMeyYBUQdhofjYzUqWPiPp8N5l9pWOCXQUr1eFUkqnlBO517elrEw9AtDwCSKl5Usuu0ewD/WQfcRavrrre71/X/c2c72aVWqtbxlpqFSVg51KACFAEHUSDMWsVjv6CUcsFB8T8RtIeK3OmiUSocNUXOwZgY1IiMo5jf5Wi/RaR4N4JkiKkgGJ8qWJ8WM1QreAreG6CJHskE6GNNfaHWbDPoyKC7VizhS+dRIPMJ0B6WFsX+EVxJvSW/rHG6BXdKqEhKYdckar5GYRr5p1MnWbBiwQq1NyxGoJXKRG3MzYhQxGlTIQZsnmJYLJZmXLtOgAOlobXenyq79UIA7ne0dQ3UWtf3+7ac2F75U81bKAMlJQoHIOVLx/xG29yvOW7hyNQsEdVWoBHwYi0K+X5RWLoQ4YZWWCJGUKQZH70t4tcPTqaqiinkRSwn2gx33J11izRUGs2Pn97/xPTTFaYpUABqPGJU9QUUqfgbeXhYvV7Y7LTqT/ALwCgfE25XqsKl2p0s6h0c6HNtsJOWNJ67C3mOX9C1RaRnxHDO0QIUQFHMidZ9LeJUZHp9DMg2O+/wC+tvLai6m2WjxNkipXJGUHQna3SleCJgkSNYMdrZbLBOnI6HzD0tzerrtbLZYgJkkXNtLdXqBf8Wy2WWRmFMpuDrrrrbcm2Wy2EZnp6zdbZNstlhnp7bZa7KZUlTtIMflbLZbwNtp4xGpmL9eu5n5j9bEgLZbLdc7D3D6S6h/zmVm8p9DbTgf/AO1H9bf+22Wyy6n/ADPvH8yPj9hGC2C2Wy0M5U2tpWXTS2Wy3p6c7v8AO24AnbW2WyxHeeni0YmCRbLZbLZebaf/2Q=="/>
          <p:cNvSpPr>
            <a:spLocks noChangeAspect="1" noChangeArrowheads="1"/>
          </p:cNvSpPr>
          <p:nvPr/>
        </p:nvSpPr>
        <p:spPr bwMode="auto">
          <a:xfrm>
            <a:off x="155575" y="-144462"/>
            <a:ext cx="304800" cy="8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10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89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Useful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9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English is about expressing good thinking.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Harvard Project Zero = thinking skills</a:t>
            </a:r>
          </a:p>
          <a:p>
            <a:r>
              <a:rPr lang="en-AU" dirty="0" smtClean="0"/>
              <a:t>Three two one – To Kill a Mocking Bird – basis for whole unit</a:t>
            </a:r>
          </a:p>
          <a:p>
            <a:r>
              <a:rPr lang="en-AU" dirty="0" smtClean="0"/>
              <a:t>Circle of Viewpoints</a:t>
            </a:r>
          </a:p>
          <a:p>
            <a:r>
              <a:rPr lang="en-AU" dirty="0" smtClean="0"/>
              <a:t>Colour, Symbol, Image</a:t>
            </a:r>
          </a:p>
          <a:p>
            <a:r>
              <a:rPr lang="en-AU" dirty="0" smtClean="0"/>
              <a:t>See think wonder</a:t>
            </a:r>
          </a:p>
          <a:p>
            <a:r>
              <a:rPr lang="en-AU" dirty="0" smtClean="0"/>
              <a:t>Time to think – write responses before </a:t>
            </a:r>
          </a:p>
          <a:p>
            <a:r>
              <a:rPr lang="en-AU" dirty="0" smtClean="0">
                <a:hlinkClick r:id="rId3"/>
              </a:rPr>
              <a:t>Thinking Routines</a:t>
            </a:r>
            <a:endParaRPr lang="en-AU" dirty="0" smtClean="0"/>
          </a:p>
          <a:p>
            <a:r>
              <a:rPr lang="en-AU" dirty="0" smtClean="0">
                <a:hlinkClick r:id="rId4"/>
              </a:rPr>
              <a:t>More Thinking Routines</a:t>
            </a:r>
            <a:endParaRPr lang="en-AU" dirty="0" smtClean="0"/>
          </a:p>
          <a:p>
            <a:endParaRPr lang="en-AU" dirty="0" smtClean="0"/>
          </a:p>
          <a:p>
            <a:pPr marL="0" indent="0">
              <a:buNone/>
            </a:pPr>
            <a:endParaRPr lang="en-AU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42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Obligatory cat picture number three</a:t>
            </a:r>
            <a:endParaRPr lang="en-US" dirty="0"/>
          </a:p>
        </p:txBody>
      </p:sp>
      <p:pic>
        <p:nvPicPr>
          <p:cNvPr id="4" name="Content Placeholder 3" descr="101682904057345581_jwucdvqz_f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4991" r="-74991"/>
          <a:stretch>
            <a:fillRect/>
          </a:stretch>
        </p:blipFill>
        <p:spPr>
          <a:xfrm>
            <a:off x="2016914" y="1825625"/>
            <a:ext cx="815817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9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Students should be taught to think about texts as writers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What’s the purposes of openings – to hook the reader.  Analyse and write their own opening that hooks.</a:t>
            </a:r>
          </a:p>
          <a:p>
            <a:r>
              <a:rPr lang="en-AU" dirty="0" smtClean="0"/>
              <a:t>Share drafts of own poetry writing</a:t>
            </a:r>
          </a:p>
          <a:p>
            <a:r>
              <a:rPr lang="en-AU" dirty="0" smtClean="0">
                <a:hlinkClick r:id="rId2"/>
              </a:rPr>
              <a:t>Poetry Drafts</a:t>
            </a:r>
            <a:endParaRPr lang="en-AU" dirty="0" smtClean="0"/>
          </a:p>
          <a:p>
            <a:r>
              <a:rPr lang="en-AU" dirty="0" smtClean="0"/>
              <a:t>Everything in a story should serve more than one purpose – plot/character development/thematic concerns</a:t>
            </a:r>
          </a:p>
          <a:p>
            <a:r>
              <a:rPr lang="en-AU" dirty="0" smtClean="0"/>
              <a:t>The Forms of Narrative and The Forms of Poetry (Abbs and Richardson Cambridge)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387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Obligatory cat picture number four</a:t>
            </a:r>
            <a:endParaRPr lang="en-US" dirty="0"/>
          </a:p>
        </p:txBody>
      </p:sp>
      <p:pic>
        <p:nvPicPr>
          <p:cNvPr id="4" name="Content Placeholder 3" descr="images-13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68116" r="-68116"/>
          <a:stretch>
            <a:fillRect/>
          </a:stretch>
        </p:blipFill>
        <p:spPr>
          <a:xfrm>
            <a:off x="1719617" y="1667046"/>
            <a:ext cx="8488907" cy="452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92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Feedback – as quick and precise as possible – makes a difference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Thumbs up</a:t>
            </a:r>
          </a:p>
          <a:p>
            <a:r>
              <a:rPr lang="en-AU" dirty="0" smtClean="0"/>
              <a:t>Exit cards/post it notes</a:t>
            </a:r>
          </a:p>
          <a:p>
            <a:r>
              <a:rPr lang="en-AU" dirty="0" smtClean="0"/>
              <a:t>Constant circling and comments as students write – the flipped classroom </a:t>
            </a:r>
          </a:p>
          <a:p>
            <a:r>
              <a:rPr lang="en-AU" dirty="0" smtClean="0"/>
              <a:t>Keeping record of feedback when work handed back</a:t>
            </a:r>
          </a:p>
          <a:p>
            <a:r>
              <a:rPr lang="en-AU" dirty="0" smtClean="0"/>
              <a:t>Giving students work to do with marked work before they get their marks</a:t>
            </a:r>
          </a:p>
          <a:p>
            <a:r>
              <a:rPr lang="en-AU" dirty="0" smtClean="0"/>
              <a:t>Giving work back in groups – group discussion of essays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90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Obligatory cat picture number five</a:t>
            </a:r>
            <a:endParaRPr lang="en-US" dirty="0"/>
          </a:p>
        </p:txBody>
      </p:sp>
      <p:pic>
        <p:nvPicPr>
          <p:cNvPr id="4" name="Content Placeholder 5" descr="images-6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91383" r="-91383"/>
          <a:stretch>
            <a:fillRect/>
          </a:stretch>
        </p:blipFill>
        <p:spPr>
          <a:xfrm>
            <a:off x="423081" y="1787857"/>
            <a:ext cx="10222173" cy="4681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84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Tips for sanity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Choose where to cut corners</a:t>
            </a:r>
          </a:p>
          <a:p>
            <a:r>
              <a:rPr lang="en-AU" dirty="0" smtClean="0"/>
              <a:t>Focus on the students’ learning – that is why we are here.  Draw your strength and well being from that, rather than doing things well for others in the system.</a:t>
            </a:r>
          </a:p>
          <a:p>
            <a:r>
              <a:rPr lang="en-AU" dirty="0" smtClean="0"/>
              <a:t>Find your mates and stay away from those that aren’t</a:t>
            </a:r>
          </a:p>
          <a:p>
            <a:r>
              <a:rPr lang="en-AU" dirty="0" smtClean="0"/>
              <a:t>Try out new ideas and strategies all the time</a:t>
            </a:r>
          </a:p>
          <a:p>
            <a:r>
              <a:rPr lang="en-AU" dirty="0" smtClean="0"/>
              <a:t>Only take home little bits of marking</a:t>
            </a:r>
          </a:p>
          <a:p>
            <a:r>
              <a:rPr lang="en-AU" dirty="0" smtClean="0"/>
              <a:t>Build on your strengths – and use others to bolster areas of less strength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57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Picture of a dog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33219" y="1825625"/>
            <a:ext cx="4525561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674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Leadership tips???  Letter to younger self?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39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020" y="1011471"/>
            <a:ext cx="7765960" cy="507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72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63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54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49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28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54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08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4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7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79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When was the moment for you when you realised the importance of your job?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66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41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32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55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74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89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64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7103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06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8856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71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keeps you realising the importance of your job?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Results?</a:t>
            </a:r>
          </a:p>
          <a:p>
            <a:r>
              <a:rPr lang="en-AU" dirty="0" smtClean="0"/>
              <a:t>Relationships?</a:t>
            </a:r>
          </a:p>
          <a:p>
            <a:r>
              <a:rPr lang="en-AU" dirty="0" smtClean="0"/>
              <a:t>Being accosted in shopping malls by ex students?</a:t>
            </a:r>
          </a:p>
          <a:p>
            <a:r>
              <a:rPr lang="en-AU" dirty="0" smtClean="0"/>
              <a:t>Moments of excitement and new learning?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206618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38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82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39994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38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24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46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1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60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73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15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New experiences only literature can give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AU" dirty="0" smtClean="0"/>
              <a:t>Realisation that students were learning about the experience of The Stolen Generation for the first time through this text.</a:t>
            </a:r>
          </a:p>
          <a:p>
            <a:endParaRPr lang="en-AU" dirty="0"/>
          </a:p>
          <a:p>
            <a:r>
              <a:rPr lang="en-AU" dirty="0" smtClean="0">
                <a:hlinkClick r:id="rId3"/>
              </a:rPr>
              <a:t>Unit for Things A Map Won't Show You</a:t>
            </a:r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US" dirty="0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1" b="1026"/>
          <a:stretch/>
        </p:blipFill>
        <p:spPr>
          <a:xfrm>
            <a:off x="5183188" y="163773"/>
            <a:ext cx="6172200" cy="6509982"/>
          </a:xfrm>
        </p:spPr>
      </p:pic>
    </p:spTree>
    <p:extLst>
      <p:ext uri="{BB962C8B-B14F-4D97-AF65-F5344CB8AC3E}">
        <p14:creationId xmlns:p14="http://schemas.microsoft.com/office/powerpoint/2010/main" val="164545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82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75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26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72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45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51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32164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3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27241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The beliefs that underpin</a:t>
            </a:r>
            <a:br>
              <a:rPr lang="en-AU" dirty="0" smtClean="0"/>
            </a:br>
            <a:r>
              <a:rPr lang="en-AU" dirty="0" smtClean="0"/>
              <a:t>my teaching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27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80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7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1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47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42013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26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26760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65863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3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14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Students learn with all the senses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AU" dirty="0" smtClean="0"/>
              <a:t>Teaching Strategies I use that demonstrate this belief</a:t>
            </a:r>
          </a:p>
          <a:p>
            <a:endParaRPr lang="en-AU" dirty="0"/>
          </a:p>
          <a:p>
            <a:r>
              <a:rPr lang="en-AU" dirty="0" smtClean="0"/>
              <a:t>Students should act out Shakespeare</a:t>
            </a:r>
          </a:p>
          <a:p>
            <a:r>
              <a:rPr lang="en-AU" dirty="0" smtClean="0">
                <a:hlinkClick r:id="rId3"/>
              </a:rPr>
              <a:t>Shakespeare Teaching Ideas</a:t>
            </a:r>
            <a:endParaRPr lang="en-AU" dirty="0" smtClean="0"/>
          </a:p>
          <a:p>
            <a:r>
              <a:rPr lang="en-AU" dirty="0" smtClean="0"/>
              <a:t>Hot seating and journals - guided</a:t>
            </a:r>
          </a:p>
          <a:p>
            <a:r>
              <a:rPr lang="en-AU" dirty="0" smtClean="0"/>
              <a:t>Students can talk and discuss in circles: to create poetry, to share ideas (webs) etc. </a:t>
            </a:r>
          </a:p>
          <a:p>
            <a:r>
              <a:rPr lang="en-AU" dirty="0" smtClean="0"/>
              <a:t>Students can access literary techniques via music</a:t>
            </a:r>
          </a:p>
          <a:p>
            <a:r>
              <a:rPr lang="en-AU" dirty="0" smtClean="0"/>
              <a:t>Students can respond to language with images</a:t>
            </a:r>
          </a:p>
          <a:p>
            <a:r>
              <a:rPr lang="en-AU" dirty="0" smtClean="0"/>
              <a:t>Students can respond to images with writing</a:t>
            </a:r>
          </a:p>
          <a:p>
            <a:endParaRPr lang="en-AU" dirty="0" smtClean="0"/>
          </a:p>
          <a:p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2843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48814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85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7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06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6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68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45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44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90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256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Obligatory cat picture number one</a:t>
            </a:r>
            <a:endParaRPr lang="en-US" dirty="0"/>
          </a:p>
        </p:txBody>
      </p:sp>
      <p:pic>
        <p:nvPicPr>
          <p:cNvPr id="4" name="Content Placeholder 3" descr="images-2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30573" r="-30573"/>
          <a:stretch>
            <a:fillRect/>
          </a:stretch>
        </p:blipFill>
        <p:spPr>
          <a:xfrm>
            <a:off x="2074029" y="1856096"/>
            <a:ext cx="7957075" cy="424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5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21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767650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19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87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1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22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96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13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13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35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407555" cy="1531914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Learning happens in vulnerable spaces – be open about not understanding.  Allow students to have a say in the direction of the learning.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94617"/>
            <a:ext cx="10515600" cy="4351338"/>
          </a:xfrm>
        </p:spPr>
        <p:txBody>
          <a:bodyPr/>
          <a:lstStyle/>
          <a:p>
            <a:r>
              <a:rPr lang="en-AU" dirty="0" smtClean="0"/>
              <a:t>Use reading strategies with students</a:t>
            </a:r>
          </a:p>
          <a:p>
            <a:r>
              <a:rPr lang="en-AU" dirty="0" smtClean="0">
                <a:hlinkClick r:id="rId3"/>
              </a:rPr>
              <a:t>Independent Reading Strategies</a:t>
            </a:r>
            <a:endParaRPr lang="en-AU" dirty="0" smtClean="0"/>
          </a:p>
          <a:p>
            <a:r>
              <a:rPr lang="en-AU" dirty="0" smtClean="0"/>
              <a:t>Write same task as student then show on screen with strike out font – talk about the thinking</a:t>
            </a:r>
          </a:p>
          <a:p>
            <a:r>
              <a:rPr lang="en-AU" dirty="0" smtClean="0"/>
              <a:t>Collaborate to create tasks with students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93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48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41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86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3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67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29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63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55514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71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88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2962</TotalTime>
  <Words>710</Words>
  <Application>Microsoft Office PowerPoint</Application>
  <PresentationFormat>Widescreen</PresentationFormat>
  <Paragraphs>88</Paragraphs>
  <Slides>106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106</vt:i4>
      </vt:variant>
    </vt:vector>
  </HeadingPairs>
  <TitlesOfParts>
    <vt:vector size="110" baseType="lpstr">
      <vt:lpstr>Arial</vt:lpstr>
      <vt:lpstr>Calibri</vt:lpstr>
      <vt:lpstr>Calibri Light</vt:lpstr>
      <vt:lpstr>Office Theme</vt:lpstr>
      <vt:lpstr>We would not be in Ark B </vt:lpstr>
      <vt:lpstr>PowerPoint Presentation</vt:lpstr>
      <vt:lpstr>When was the moment for you when you realised the importance of your job?</vt:lpstr>
      <vt:lpstr>What keeps you realising the importance of your job?</vt:lpstr>
      <vt:lpstr>New experiences only literature can give</vt:lpstr>
      <vt:lpstr>The beliefs that underpin my teaching</vt:lpstr>
      <vt:lpstr> Students learn with all the senses</vt:lpstr>
      <vt:lpstr>Obligatory cat picture number one</vt:lpstr>
      <vt:lpstr>Learning happens in vulnerable spaces – be open about not understanding.  Allow students to have a say in the direction of the learning.</vt:lpstr>
      <vt:lpstr>Obligatory cat picture number two</vt:lpstr>
      <vt:lpstr>English is about expressing good thinking.</vt:lpstr>
      <vt:lpstr>Obligatory cat picture number three</vt:lpstr>
      <vt:lpstr>Students should be taught to think about texts as writers do</vt:lpstr>
      <vt:lpstr>Obligatory cat picture number four</vt:lpstr>
      <vt:lpstr>Feedback – as quick and precise as possible – makes a difference</vt:lpstr>
      <vt:lpstr>Obligatory cat picture number five</vt:lpstr>
      <vt:lpstr>Tips for sanity</vt:lpstr>
      <vt:lpstr>Picture of a dog</vt:lpstr>
      <vt:lpstr>Leadership tips???  Letter to younger self?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Useful Links</vt:lpstr>
    </vt:vector>
  </TitlesOfParts>
  <Company>DEECD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HitchHikers’ guide to galaxy quote</dc:title>
  <dc:creator>WHITE, Alice(WHI)</dc:creator>
  <cp:lastModifiedBy>WHITE, Alice(WHI)</cp:lastModifiedBy>
  <cp:revision>24</cp:revision>
  <dcterms:created xsi:type="dcterms:W3CDTF">2014-11-24T08:08:06Z</dcterms:created>
  <dcterms:modified xsi:type="dcterms:W3CDTF">2014-11-26T09:30:32Z</dcterms:modified>
</cp:coreProperties>
</file>